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2" r:id="rId5"/>
    <p:sldId id="258" r:id="rId6"/>
    <p:sldId id="266"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de-DE" smtClean="0"/>
              <a:t>Titelmasterformat durch Klicken bearbeiten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dirty="0"/>
              <a:t>7/14/2023</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‹Nr.›</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4F4A8B59-FD8C-464E-A2E0-D2DB42977C43}" type="datetimeFigureOut">
              <a:rPr lang="en-US" dirty="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312D0685-9E9F-46AF-8733-3458A4A5B67E}" type="datetimeFigureOut">
              <a:rPr lang="en-US" dirty="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de-DE" smtClean="0"/>
              <a:t>Titelmasterformat durch Klicken bearbeiten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919578A0-4252-4A4F-8A4C-4F80F1AD91FF}" type="datetimeFigureOut">
              <a:rPr lang="en-US" dirty="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9DCDF071-3364-4AF2-8784-696D9E530376}" type="datetimeFigureOut">
              <a:rPr lang="en-US" dirty="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de-DE" smtClean="0"/>
              <a:t>Titelmasterformat durch Klicken bearbeiten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3" name="Date Placeholder 2"/>
          <p:cNvSpPr>
            <a:spLocks noGrp="1"/>
          </p:cNvSpPr>
          <p:nvPr>
            <p:ph type="dt" sz="half" idx="10"/>
          </p:nvPr>
        </p:nvSpPr>
        <p:spPr/>
        <p:txBody>
          <a:bodyPr/>
          <a:lstStyle/>
          <a:p>
            <a:fld id="{12E0C83B-2A0D-4895-8D19-F0DA28872F64}" type="datetimeFigureOut">
              <a:rPr lang="en-US" dirty="0"/>
              <a:t>7/14/2023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de-DE" smtClean="0"/>
              <a:t>Titelmasterformat durch Klicken bearbeiten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3" name="Date Placeholder 2"/>
          <p:cNvSpPr>
            <a:spLocks noGrp="1"/>
          </p:cNvSpPr>
          <p:nvPr>
            <p:ph type="dt" sz="half" idx="10"/>
          </p:nvPr>
        </p:nvSpPr>
        <p:spPr/>
        <p:txBody>
          <a:bodyPr/>
          <a:lstStyle/>
          <a:p>
            <a:fld id="{5E32ACF0-C7E7-4CC8-840E-A2809FB4BDF6}" type="datetimeFigureOut">
              <a:rPr lang="en-US" dirty="0"/>
              <a:t>7/14/2023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de-DE" smtClean="0"/>
              <a:t>Titelmasterformat durch Klicken bearbeiten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de-DE" smtClean="0"/>
              <a:t>Titelmasterformat durch Klicken bearbeiten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CD45397E-FD2D-4D0A-B33C-2E5AEFAED143}" type="datetimeFigureOut">
              <a:rPr lang="en-US" dirty="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2" name="Content Placeholder 3"/>
          <p:cNvSpPr>
            <a:spLocks noGrp="1"/>
          </p:cNvSpPr>
          <p:nvPr>
            <p:ph sz="quarter" idx="13"/>
          </p:nvPr>
        </p:nvSpPr>
        <p:spPr>
          <a:xfrm>
            <a:off x="685802" y="2861733"/>
            <a:ext cx="5088712" cy="2512852"/>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3" name="Content Placeholder 5"/>
          <p:cNvSpPr>
            <a:spLocks noGrp="1"/>
          </p:cNvSpPr>
          <p:nvPr>
            <p:ph sz="quarter" idx="14"/>
          </p:nvPr>
        </p:nvSpPr>
        <p:spPr>
          <a:xfrm>
            <a:off x="5993969" y="2861733"/>
            <a:ext cx="5088713" cy="2512852"/>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7/14/2023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7/14/2023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7/14/2023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de-DE" smtClean="0"/>
              <a:t>Titelmasterformat durch Klicken bearbeiten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2E95F70E-5DFF-42EC-93B3-07D70D7ED1BD}" type="datetimeFigureOut">
              <a:rPr lang="en-US" dirty="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064520B5-A0C9-4D15-A71B-70A075D52D64}" type="datetimeFigureOut">
              <a:rPr lang="en-US" dirty="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7/14/2023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Herzlich willkommen</a:t>
            </a:r>
            <a:endParaRPr lang="de-DE" dirty="0"/>
          </a:p>
        </p:txBody>
      </p:sp>
      <p:sp>
        <p:nvSpPr>
          <p:cNvPr id="3" name="Untertitel 2"/>
          <p:cNvSpPr>
            <a:spLocks noGrp="1"/>
          </p:cNvSpPr>
          <p:nvPr>
            <p:ph type="subTitle" idx="1"/>
          </p:nvPr>
        </p:nvSpPr>
        <p:spPr/>
        <p:txBody>
          <a:bodyPr/>
          <a:lstStyle/>
          <a:p>
            <a:r>
              <a:rPr lang="de-DE" dirty="0" smtClean="0"/>
              <a:t>Informationen zum schulhausneubau</a:t>
            </a:r>
            <a:endParaRPr lang="de-DE" dirty="0"/>
          </a:p>
        </p:txBody>
      </p:sp>
    </p:spTree>
    <p:extLst>
      <p:ext uri="{BB962C8B-B14F-4D97-AF65-F5344CB8AC3E}">
        <p14:creationId xmlns:p14="http://schemas.microsoft.com/office/powerpoint/2010/main" val="199912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quarter" idx="13"/>
          </p:nvPr>
        </p:nvSpPr>
        <p:spPr/>
        <p:txBody>
          <a:bodyPr/>
          <a:lstStyle/>
          <a:p>
            <a:r>
              <a:rPr lang="de-DE" dirty="0" smtClean="0"/>
              <a:t>Bild Ansicht Neubau einfügen</a:t>
            </a:r>
            <a:endParaRPr lang="de-DE" dirty="0"/>
          </a:p>
        </p:txBody>
      </p:sp>
      <p:graphicFrame>
        <p:nvGraphicFramePr>
          <p:cNvPr id="4" name="Objekt 3"/>
          <p:cNvGraphicFramePr>
            <a:graphicFrameLocks noChangeAspect="1"/>
          </p:cNvGraphicFramePr>
          <p:nvPr>
            <p:extLst>
              <p:ext uri="{D42A27DB-BD31-4B8C-83A1-F6EECF244321}">
                <p14:modId xmlns:p14="http://schemas.microsoft.com/office/powerpoint/2010/main" val="3182189413"/>
              </p:ext>
            </p:extLst>
          </p:nvPr>
        </p:nvGraphicFramePr>
        <p:xfrm>
          <a:off x="92074" y="92075"/>
          <a:ext cx="11479241" cy="5779977"/>
        </p:xfrm>
        <a:graphic>
          <a:graphicData uri="http://schemas.openxmlformats.org/presentationml/2006/ole">
            <mc:AlternateContent xmlns:mc="http://schemas.openxmlformats.org/markup-compatibility/2006">
              <mc:Choice xmlns:v="urn:schemas-microsoft-com:vml" Requires="v">
                <p:oleObj spid="_x0000_s2053" name="Acrobat Document" r:id="rId3" imgW="15925680" imgH="8019903" progId="AcroExch.Document.DC">
                  <p:embed/>
                </p:oleObj>
              </mc:Choice>
              <mc:Fallback>
                <p:oleObj name="Acrobat Document" r:id="rId3" imgW="15925680" imgH="8019903" progId="AcroExch.Document.DC">
                  <p:embed/>
                  <p:pic>
                    <p:nvPicPr>
                      <p:cNvPr id="0" name=""/>
                      <p:cNvPicPr/>
                      <p:nvPr/>
                    </p:nvPicPr>
                    <p:blipFill>
                      <a:blip r:embed="rId4"/>
                      <a:stretch>
                        <a:fillRect/>
                      </a:stretch>
                    </p:blipFill>
                    <p:spPr>
                      <a:xfrm>
                        <a:off x="92074" y="92075"/>
                        <a:ext cx="11479241" cy="5779977"/>
                      </a:xfrm>
                      <a:prstGeom prst="rect">
                        <a:avLst/>
                      </a:prstGeom>
                    </p:spPr>
                  </p:pic>
                </p:oleObj>
              </mc:Fallback>
            </mc:AlternateContent>
          </a:graphicData>
        </a:graphic>
      </p:graphicFrame>
    </p:spTree>
    <p:extLst>
      <p:ext uri="{BB962C8B-B14F-4D97-AF65-F5344CB8AC3E}">
        <p14:creationId xmlns:p14="http://schemas.microsoft.com/office/powerpoint/2010/main" val="240237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676965521"/>
              </p:ext>
            </p:extLst>
          </p:nvPr>
        </p:nvGraphicFramePr>
        <p:xfrm>
          <a:off x="92075" y="92075"/>
          <a:ext cx="11504180" cy="5466058"/>
        </p:xfrm>
        <a:graphic>
          <a:graphicData uri="http://schemas.openxmlformats.org/presentationml/2006/ole">
            <mc:AlternateContent xmlns:mc="http://schemas.openxmlformats.org/markup-compatibility/2006">
              <mc:Choice xmlns:v="urn:schemas-microsoft-com:vml" Requires="v">
                <p:oleObj spid="_x0000_s3077" name="Acrobat Document" r:id="rId3" imgW="15925680" imgH="8019903" progId="AcroExch.Document.DC">
                  <p:embed/>
                </p:oleObj>
              </mc:Choice>
              <mc:Fallback>
                <p:oleObj name="Acrobat Document" r:id="rId3" imgW="15925680" imgH="8019903" progId="AcroExch.Document.DC">
                  <p:embed/>
                  <p:pic>
                    <p:nvPicPr>
                      <p:cNvPr id="0" name=""/>
                      <p:cNvPicPr/>
                      <p:nvPr/>
                    </p:nvPicPr>
                    <p:blipFill>
                      <a:blip r:embed="rId4"/>
                      <a:stretch>
                        <a:fillRect/>
                      </a:stretch>
                    </p:blipFill>
                    <p:spPr>
                      <a:xfrm>
                        <a:off x="92075" y="92075"/>
                        <a:ext cx="11504180" cy="5466058"/>
                      </a:xfrm>
                      <a:prstGeom prst="rect">
                        <a:avLst/>
                      </a:prstGeom>
                    </p:spPr>
                  </p:pic>
                </p:oleObj>
              </mc:Fallback>
            </mc:AlternateContent>
          </a:graphicData>
        </a:graphic>
      </p:graphicFrame>
    </p:spTree>
    <p:extLst>
      <p:ext uri="{BB962C8B-B14F-4D97-AF65-F5344CB8AC3E}">
        <p14:creationId xmlns:p14="http://schemas.microsoft.com/office/powerpoint/2010/main" val="337629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326008906"/>
              </p:ext>
            </p:extLst>
          </p:nvPr>
        </p:nvGraphicFramePr>
        <p:xfrm>
          <a:off x="1330670" y="108700"/>
          <a:ext cx="9633817" cy="5469139"/>
        </p:xfrm>
        <a:graphic>
          <a:graphicData uri="http://schemas.openxmlformats.org/presentationml/2006/ole">
            <mc:AlternateContent xmlns:mc="http://schemas.openxmlformats.org/markup-compatibility/2006">
              <mc:Choice xmlns:v="urn:schemas-microsoft-com:vml" Requires="v">
                <p:oleObj spid="_x0000_s4101" name="Acrobat Document" r:id="rId3" imgW="11343960" imgH="8019903" progId="AcroExch.Document.DC">
                  <p:embed/>
                </p:oleObj>
              </mc:Choice>
              <mc:Fallback>
                <p:oleObj name="Acrobat Document" r:id="rId3" imgW="11343960" imgH="8019903" progId="AcroExch.Document.DC">
                  <p:embed/>
                  <p:pic>
                    <p:nvPicPr>
                      <p:cNvPr id="4" name="Objekt 3"/>
                      <p:cNvPicPr/>
                      <p:nvPr/>
                    </p:nvPicPr>
                    <p:blipFill>
                      <a:blip r:embed="rId4"/>
                      <a:stretch>
                        <a:fillRect/>
                      </a:stretch>
                    </p:blipFill>
                    <p:spPr>
                      <a:xfrm>
                        <a:off x="1330670" y="108700"/>
                        <a:ext cx="9633817" cy="5469139"/>
                      </a:xfrm>
                      <a:prstGeom prst="rect">
                        <a:avLst/>
                      </a:prstGeom>
                    </p:spPr>
                  </p:pic>
                </p:oleObj>
              </mc:Fallback>
            </mc:AlternateContent>
          </a:graphicData>
        </a:graphic>
      </p:graphicFrame>
    </p:spTree>
    <p:extLst>
      <p:ext uri="{BB962C8B-B14F-4D97-AF65-F5344CB8AC3E}">
        <p14:creationId xmlns:p14="http://schemas.microsoft.com/office/powerpoint/2010/main" val="3232230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noChangeAspect="1"/>
          </p:cNvGraphicFramePr>
          <p:nvPr>
            <p:ph sz="quarter" idx="13"/>
            <p:extLst>
              <p:ext uri="{D42A27DB-BD31-4B8C-83A1-F6EECF244321}">
                <p14:modId xmlns:p14="http://schemas.microsoft.com/office/powerpoint/2010/main" val="3266820583"/>
              </p:ext>
            </p:extLst>
          </p:nvPr>
        </p:nvGraphicFramePr>
        <p:xfrm>
          <a:off x="1862052" y="43599"/>
          <a:ext cx="7652724" cy="5409549"/>
        </p:xfrm>
        <a:graphic>
          <a:graphicData uri="http://schemas.openxmlformats.org/presentationml/2006/ole">
            <mc:AlternateContent xmlns:mc="http://schemas.openxmlformats.org/markup-compatibility/2006">
              <mc:Choice xmlns:v="urn:schemas-microsoft-com:vml" Requires="v">
                <p:oleObj spid="_x0000_s1031" name="Acrobat Document" r:id="rId3" imgW="11343960" imgH="8019903" progId="AcroExch.Document.DC">
                  <p:embed/>
                </p:oleObj>
              </mc:Choice>
              <mc:Fallback>
                <p:oleObj name="Acrobat Document" r:id="rId3" imgW="11343960" imgH="8019903" progId="AcroExch.Document.DC">
                  <p:embed/>
                  <p:pic>
                    <p:nvPicPr>
                      <p:cNvPr id="0" name=""/>
                      <p:cNvPicPr/>
                      <p:nvPr/>
                    </p:nvPicPr>
                    <p:blipFill>
                      <a:blip r:embed="rId4"/>
                      <a:stretch>
                        <a:fillRect/>
                      </a:stretch>
                    </p:blipFill>
                    <p:spPr>
                      <a:xfrm>
                        <a:off x="1862052" y="43599"/>
                        <a:ext cx="7652724" cy="5409549"/>
                      </a:xfrm>
                      <a:prstGeom prst="rect">
                        <a:avLst/>
                      </a:prstGeom>
                    </p:spPr>
                  </p:pic>
                </p:oleObj>
              </mc:Fallback>
            </mc:AlternateContent>
          </a:graphicData>
        </a:graphic>
      </p:graphicFrame>
      <p:pic>
        <p:nvPicPr>
          <p:cNvPr id="6" name="Grafik 5"/>
          <p:cNvPicPr>
            <a:picLocks noChangeAspect="1"/>
          </p:cNvPicPr>
          <p:nvPr/>
        </p:nvPicPr>
        <p:blipFill>
          <a:blip r:embed="rId5"/>
          <a:stretch>
            <a:fillRect/>
          </a:stretch>
        </p:blipFill>
        <p:spPr>
          <a:xfrm>
            <a:off x="6074662" y="3404614"/>
            <a:ext cx="42676" cy="48772"/>
          </a:xfrm>
          <a:prstGeom prst="rect">
            <a:avLst/>
          </a:prstGeom>
        </p:spPr>
      </p:pic>
      <p:pic>
        <p:nvPicPr>
          <p:cNvPr id="7" name="Grafik 6"/>
          <p:cNvPicPr>
            <a:picLocks noChangeAspect="1"/>
          </p:cNvPicPr>
          <p:nvPr/>
        </p:nvPicPr>
        <p:blipFill>
          <a:blip r:embed="rId5"/>
          <a:stretch>
            <a:fillRect/>
          </a:stretch>
        </p:blipFill>
        <p:spPr>
          <a:xfrm>
            <a:off x="6227062" y="3557014"/>
            <a:ext cx="42676" cy="48772"/>
          </a:xfrm>
          <a:prstGeom prst="rect">
            <a:avLst/>
          </a:prstGeom>
        </p:spPr>
      </p:pic>
    </p:spTree>
    <p:extLst>
      <p:ext uri="{BB962C8B-B14F-4D97-AF65-F5344CB8AC3E}">
        <p14:creationId xmlns:p14="http://schemas.microsoft.com/office/powerpoint/2010/main" val="63168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65759" y="232757"/>
            <a:ext cx="10914611" cy="5413983"/>
          </a:xfrm>
          <a:prstGeom prst="rect">
            <a:avLst/>
          </a:prstGeom>
        </p:spPr>
        <p:txBody>
          <a:bodyPr wrap="square">
            <a:spAutoFit/>
          </a:bodyPr>
          <a:lstStyle/>
          <a:p>
            <a:pPr algn="ctr">
              <a:lnSpc>
                <a:spcPct val="107000"/>
              </a:lnSpc>
              <a:spcAft>
                <a:spcPts val="800"/>
              </a:spcAft>
            </a:pPr>
            <a:r>
              <a:rPr lang="de-DE"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Tagesordnung Elternabend </a:t>
            </a:r>
            <a:r>
              <a:rPr lang="de-D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Neubau:</a:t>
            </a:r>
          </a:p>
          <a:p>
            <a:pPr lvl="0">
              <a:lnSpc>
                <a:spcPct val="107000"/>
              </a:lnSpc>
              <a:spcAft>
                <a:spcPts val="0"/>
              </a:spcAft>
            </a:pPr>
            <a:r>
              <a:rPr lang="de-DE" sz="1200" b="1" dirty="0" smtClean="0">
                <a:latin typeface="Calibri" panose="020F0502020204030204" pitchFamily="34" charset="0"/>
                <a:ea typeface="Calibri" panose="020F0502020204030204" pitchFamily="34" charset="0"/>
                <a:cs typeface="Times New Roman" panose="02020603050405020304" pitchFamily="18" charset="0"/>
              </a:rPr>
              <a:t>1. Verändertes </a:t>
            </a:r>
            <a:r>
              <a:rPr lang="de-DE" sz="1200" b="1" dirty="0">
                <a:latin typeface="Calibri" panose="020F0502020204030204" pitchFamily="34" charset="0"/>
                <a:ea typeface="Calibri" panose="020F0502020204030204" pitchFamily="34" charset="0"/>
                <a:cs typeface="Times New Roman" panose="02020603050405020304" pitchFamily="18" charset="0"/>
              </a:rPr>
              <a:t>Außengelände durch </a:t>
            </a:r>
            <a:r>
              <a:rPr lang="de-DE" sz="1200" b="1" dirty="0" smtClean="0">
                <a:latin typeface="Calibri" panose="020F0502020204030204" pitchFamily="34" charset="0"/>
                <a:ea typeface="Calibri" panose="020F0502020204030204" pitchFamily="34" charset="0"/>
                <a:cs typeface="Times New Roman" panose="02020603050405020304" pitchFamily="18" charset="0"/>
              </a:rPr>
              <a:t>Bauarbeiten</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de-DE" sz="1200" dirty="0">
                <a:latin typeface="Calibri" panose="020F0502020204030204" pitchFamily="34" charset="0"/>
                <a:ea typeface="Calibri" panose="020F0502020204030204" pitchFamily="34" charset="0"/>
                <a:cs typeface="Times New Roman" panose="02020603050405020304" pitchFamily="18" charset="0"/>
              </a:rPr>
              <a:t>Siehe </a:t>
            </a:r>
            <a:r>
              <a:rPr lang="de-DE" sz="1200" dirty="0" smtClean="0">
                <a:latin typeface="Calibri" panose="020F0502020204030204" pitchFamily="34" charset="0"/>
                <a:ea typeface="Calibri" panose="020F0502020204030204" pitchFamily="34" charset="0"/>
                <a:cs typeface="Times New Roman" panose="02020603050405020304" pitchFamily="18" charset="0"/>
              </a:rPr>
              <a:t>Plan, neue Ein- </a:t>
            </a:r>
            <a:r>
              <a:rPr lang="de-DE" sz="1200" dirty="0">
                <a:latin typeface="Calibri" panose="020F0502020204030204" pitchFamily="34" charset="0"/>
                <a:ea typeface="Calibri" panose="020F0502020204030204" pitchFamily="34" charset="0"/>
                <a:cs typeface="Times New Roman" panose="02020603050405020304" pitchFamily="18" charset="0"/>
              </a:rPr>
              <a:t>und Ausgänge </a:t>
            </a:r>
            <a:r>
              <a:rPr lang="de-DE" sz="1200" dirty="0" smtClean="0">
                <a:latin typeface="Calibri" panose="020F0502020204030204" pitchFamily="34" charset="0"/>
                <a:ea typeface="Calibri" panose="020F0502020204030204" pitchFamily="34" charset="0"/>
                <a:cs typeface="Times New Roman" panose="02020603050405020304" pitchFamily="18" charset="0"/>
              </a:rPr>
              <a:t>über Kolpingspielplatz, neuer Ausgang Goethestraße</a:t>
            </a:r>
          </a:p>
          <a:p>
            <a:pPr marL="342900" lvl="0" indent="-342900">
              <a:lnSpc>
                <a:spcPct val="107000"/>
              </a:lnSpc>
              <a:spcAft>
                <a:spcPts val="0"/>
              </a:spcAft>
              <a:buFont typeface="Calibri" panose="020F0502020204030204" pitchFamily="34" charset="0"/>
              <a:buChar char="-"/>
            </a:pPr>
            <a:r>
              <a:rPr lang="de-DE" sz="1200" b="1" dirty="0" smtClean="0">
                <a:latin typeface="Calibri" panose="020F0502020204030204" pitchFamily="34" charset="0"/>
                <a:ea typeface="Calibri" panose="020F0502020204030204" pitchFamily="34" charset="0"/>
                <a:cs typeface="Times New Roman" panose="02020603050405020304" pitchFamily="18" charset="0"/>
              </a:rPr>
              <a:t>Änderungen </a:t>
            </a:r>
            <a:r>
              <a:rPr lang="de-DE" sz="1200" b="1" dirty="0">
                <a:latin typeface="Calibri" panose="020F0502020204030204" pitchFamily="34" charset="0"/>
                <a:ea typeface="Calibri" panose="020F0502020204030204" pitchFamily="34" charset="0"/>
                <a:cs typeface="Times New Roman" panose="02020603050405020304" pitchFamily="18" charset="0"/>
              </a:rPr>
              <a:t>im schulischen Ablauf</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0"/>
              </a:spcAft>
            </a:pPr>
            <a:r>
              <a:rPr lang="de-DE" sz="1200" dirty="0">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angesprochene Regelungen sind Planungsgrundlage und können je nach Praxiserfahrung angepasst werden)</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de-DE" sz="1200" b="1" dirty="0">
                <a:latin typeface="Calibri" panose="020F0502020204030204" pitchFamily="34" charset="0"/>
                <a:ea typeface="Calibri" panose="020F0502020204030204" pitchFamily="34" charset="0"/>
                <a:cs typeface="Times New Roman" panose="02020603050405020304" pitchFamily="18" charset="0"/>
              </a:rPr>
              <a:t>Ankommen am Morgen</a:t>
            </a:r>
            <a:r>
              <a:rPr lang="de-DE" sz="1200" dirty="0">
                <a:latin typeface="Calibri" panose="020F0502020204030204" pitchFamily="34" charset="0"/>
                <a:ea typeface="Calibri" panose="020F0502020204030204" pitchFamily="34" charset="0"/>
                <a:cs typeface="Times New Roman" panose="02020603050405020304" pitchFamily="18" charset="0"/>
              </a:rPr>
              <a:t>: wie gehabt vor dem Haupteingang möglich, veränderter Zugang zum Schulgelände über Kolpingspielplatz (beleuchtet und befestigt) </a:t>
            </a:r>
          </a:p>
          <a:p>
            <a:pPr marL="342900" lvl="0" indent="-342900">
              <a:lnSpc>
                <a:spcPct val="107000"/>
              </a:lnSpc>
              <a:spcAft>
                <a:spcPts val="0"/>
              </a:spcAft>
              <a:buFont typeface="Calibri" panose="020F0502020204030204" pitchFamily="34" charset="0"/>
              <a:buChar char="-"/>
            </a:pPr>
            <a:r>
              <a:rPr lang="de-DE" sz="1200" dirty="0">
                <a:latin typeface="Calibri" panose="020F0502020204030204" pitchFamily="34" charset="0"/>
                <a:ea typeface="Calibri" panose="020F0502020204030204" pitchFamily="34" charset="0"/>
                <a:cs typeface="Times New Roman" panose="02020603050405020304" pitchFamily="18" charset="0"/>
              </a:rPr>
              <a:t>Zusätzlicher Ausgang Richtung Goethestraße wird geschaffen (Planung aus Sicherheitsgründen)</a:t>
            </a:r>
          </a:p>
          <a:p>
            <a:pPr marL="342900" lvl="0" indent="-342900">
              <a:lnSpc>
                <a:spcPct val="107000"/>
              </a:lnSpc>
              <a:spcAft>
                <a:spcPts val="0"/>
              </a:spcAft>
              <a:buFont typeface="Calibri" panose="020F0502020204030204" pitchFamily="34" charset="0"/>
              <a:buChar char="-"/>
            </a:pPr>
            <a:r>
              <a:rPr lang="de-DE" sz="1200" b="1" dirty="0">
                <a:latin typeface="Calibri" panose="020F0502020204030204" pitchFamily="34" charset="0"/>
                <a:ea typeface="Calibri" panose="020F0502020204030204" pitchFamily="34" charset="0"/>
                <a:cs typeface="Times New Roman" panose="02020603050405020304" pitchFamily="18" charset="0"/>
              </a:rPr>
              <a:t>Veränderter Schulweg</a:t>
            </a:r>
            <a:r>
              <a:rPr lang="de-DE" sz="1200" dirty="0">
                <a:latin typeface="Calibri" panose="020F0502020204030204" pitchFamily="34" charset="0"/>
                <a:ea typeface="Calibri" panose="020F0502020204030204" pitchFamily="34" charset="0"/>
                <a:cs typeface="Times New Roman" panose="02020603050405020304" pitchFamily="18" charset="0"/>
              </a:rPr>
              <a:t>: </a:t>
            </a:r>
            <a:r>
              <a:rPr lang="de-DE" sz="1200" dirty="0" smtClean="0">
                <a:latin typeface="Calibri" panose="020F0502020204030204" pitchFamily="34" charset="0"/>
                <a:ea typeface="Calibri" panose="020F0502020204030204" pitchFamily="34" charset="0"/>
                <a:cs typeface="Times New Roman" panose="02020603050405020304" pitchFamily="18" charset="0"/>
              </a:rPr>
              <a:t>laut Herrn Miehle von der Polizei : Einbahnstraßenregelung um die Schule herum, damit LKW und Schüler sich so wenig wie möglich treffen, Wegführung durch Querung auf der Höhe des Kolpingspielplatzes geplant (kurze Stelle, da Fahrbahn verengt, gut einsehbar, weil Einbahnregelung!)</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de-DE" sz="1200" b="1" dirty="0">
                <a:latin typeface="Calibri" panose="020F0502020204030204" pitchFamily="34" charset="0"/>
                <a:ea typeface="Calibri" panose="020F0502020204030204" pitchFamily="34" charset="0"/>
                <a:cs typeface="Times New Roman" panose="02020603050405020304" pitchFamily="18" charset="0"/>
              </a:rPr>
              <a:t>Pausensituation:</a:t>
            </a:r>
            <a:r>
              <a:rPr lang="de-DE" sz="1200" dirty="0">
                <a:latin typeface="Calibri" panose="020F0502020204030204" pitchFamily="34" charset="0"/>
                <a:ea typeface="Calibri" panose="020F0502020204030204" pitchFamily="34" charset="0"/>
                <a:cs typeface="Times New Roman" panose="02020603050405020304" pitchFamily="18" charset="0"/>
              </a:rPr>
              <a:t> Kolpingspielplatz als erweitertes Pausengelände (abhängig von Erfahrung und Personal) </a:t>
            </a:r>
          </a:p>
          <a:p>
            <a:pPr marL="342900" lvl="0" indent="-342900">
              <a:lnSpc>
                <a:spcPct val="107000"/>
              </a:lnSpc>
              <a:spcAft>
                <a:spcPts val="0"/>
              </a:spcAft>
              <a:buFont typeface="Calibri" panose="020F0502020204030204" pitchFamily="34" charset="0"/>
              <a:buChar char="-"/>
            </a:pPr>
            <a:r>
              <a:rPr lang="de-DE" sz="1200" dirty="0">
                <a:latin typeface="Calibri" panose="020F0502020204030204" pitchFamily="34" charset="0"/>
                <a:ea typeface="Calibri" panose="020F0502020204030204" pitchFamily="34" charset="0"/>
                <a:cs typeface="Times New Roman" panose="02020603050405020304" pitchFamily="18" charset="0"/>
              </a:rPr>
              <a:t>Verlassen bei Schulschluss über Haupteingang und Goethestraße</a:t>
            </a:r>
          </a:p>
          <a:p>
            <a:pPr lvl="0">
              <a:lnSpc>
                <a:spcPct val="107000"/>
              </a:lnSpc>
              <a:spcAft>
                <a:spcPts val="0"/>
              </a:spcAft>
            </a:pPr>
            <a:r>
              <a:rPr lang="de-DE" sz="1200" b="1" dirty="0" smtClean="0">
                <a:latin typeface="Calibri" panose="020F0502020204030204" pitchFamily="34" charset="0"/>
                <a:ea typeface="Calibri" panose="020F0502020204030204" pitchFamily="34" charset="0"/>
                <a:cs typeface="Times New Roman" panose="02020603050405020304" pitchFamily="18" charset="0"/>
              </a:rPr>
              <a:t>2. Sport- </a:t>
            </a:r>
            <a:r>
              <a:rPr lang="de-DE" sz="1200" b="1" dirty="0">
                <a:latin typeface="Calibri" panose="020F0502020204030204" pitchFamily="34" charset="0"/>
                <a:ea typeface="Calibri" panose="020F0502020204030204" pitchFamily="34" charset="0"/>
                <a:cs typeface="Times New Roman" panose="02020603050405020304" pitchFamily="18" charset="0"/>
              </a:rPr>
              <a:t>und Schwimmunterricht </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0"/>
              </a:spcAft>
            </a:pPr>
            <a:r>
              <a:rPr lang="de-DE" sz="1200" b="1" dirty="0">
                <a:latin typeface="Calibri" panose="020F0502020204030204" pitchFamily="34" charset="0"/>
                <a:ea typeface="Calibri" panose="020F0502020204030204" pitchFamily="34" charset="0"/>
                <a:cs typeface="Times New Roman" panose="02020603050405020304" pitchFamily="18" charset="0"/>
              </a:rPr>
              <a:t>- </a:t>
            </a:r>
            <a:r>
              <a:rPr lang="de-DE" sz="1200" dirty="0">
                <a:latin typeface="Calibri" panose="020F0502020204030204" pitchFamily="34" charset="0"/>
                <a:ea typeface="Calibri" panose="020F0502020204030204" pitchFamily="34" charset="0"/>
                <a:cs typeface="Times New Roman" panose="02020603050405020304" pitchFamily="18" charset="0"/>
              </a:rPr>
              <a:t>zweistündig in ausgelagerter Halle möglich, </a:t>
            </a:r>
            <a:r>
              <a:rPr lang="de-DE" sz="1200" dirty="0" err="1">
                <a:latin typeface="Calibri" panose="020F0502020204030204" pitchFamily="34" charset="0"/>
                <a:ea typeface="Calibri" panose="020F0502020204030204" pitchFamily="34" charset="0"/>
                <a:cs typeface="Times New Roman" panose="02020603050405020304" pitchFamily="18" charset="0"/>
              </a:rPr>
              <a:t>Pesta</a:t>
            </a:r>
            <a:r>
              <a:rPr lang="de-DE" sz="1200" dirty="0">
                <a:latin typeface="Calibri" panose="020F0502020204030204" pitchFamily="34" charset="0"/>
                <a:ea typeface="Calibri" panose="020F0502020204030204" pitchFamily="34" charset="0"/>
                <a:cs typeface="Times New Roman" panose="02020603050405020304" pitchFamily="18" charset="0"/>
              </a:rPr>
              <a:t>, MS, TSV-Halle; Bustransport in Bearbeitung, Fußwege in allen Klassenstufen ausprobiert; Kombination mit öffentlichen Verkehrsmitteln teilweise möglich, Umsetzung erfolgt situationsabhängig; Zuhilfenahme /Begleitung durch Eltern optional</a:t>
            </a:r>
          </a:p>
          <a:p>
            <a:pPr marL="400050" indent="-171450">
              <a:lnSpc>
                <a:spcPct val="107000"/>
              </a:lnSpc>
              <a:spcAft>
                <a:spcPts val="0"/>
              </a:spcAft>
              <a:buFontTx/>
              <a:buChar char="-"/>
            </a:pPr>
            <a:r>
              <a:rPr lang="de-DE" sz="1200" dirty="0" smtClean="0">
                <a:latin typeface="Calibri" panose="020F0502020204030204" pitchFamily="34" charset="0"/>
                <a:ea typeface="Calibri" panose="020F0502020204030204" pitchFamily="34" charset="0"/>
                <a:cs typeface="Times New Roman" panose="02020603050405020304" pitchFamily="18" charset="0"/>
              </a:rPr>
              <a:t>Nutzung </a:t>
            </a:r>
            <a:r>
              <a:rPr lang="de-DE" sz="1200" dirty="0">
                <a:latin typeface="Calibri" panose="020F0502020204030204" pitchFamily="34" charset="0"/>
                <a:ea typeface="Calibri" panose="020F0502020204030204" pitchFamily="34" charset="0"/>
                <a:cs typeface="Times New Roman" panose="02020603050405020304" pitchFamily="18" charset="0"/>
              </a:rPr>
              <a:t>des Kolpingspielplatzes </a:t>
            </a:r>
          </a:p>
          <a:p>
            <a:pPr marL="228600">
              <a:lnSpc>
                <a:spcPct val="107000"/>
              </a:lnSpc>
              <a:spcAft>
                <a:spcPts val="0"/>
              </a:spcAft>
            </a:pPr>
            <a:r>
              <a:rPr lang="de-DE" sz="1200" dirty="0" smtClean="0">
                <a:latin typeface="Calibri" panose="020F0502020204030204" pitchFamily="34" charset="0"/>
                <a:ea typeface="Calibri" panose="020F0502020204030204" pitchFamily="34" charset="0"/>
                <a:cs typeface="Times New Roman" panose="02020603050405020304" pitchFamily="18" charset="0"/>
              </a:rPr>
              <a:t>- </a:t>
            </a:r>
            <a:r>
              <a:rPr lang="de-DE" sz="1200" dirty="0">
                <a:latin typeface="Calibri" panose="020F0502020204030204" pitchFamily="34" charset="0"/>
                <a:ea typeface="Calibri" panose="020F0502020204030204" pitchFamily="34" charset="0"/>
                <a:cs typeface="Times New Roman" panose="02020603050405020304" pitchFamily="18" charset="0"/>
              </a:rPr>
              <a:t>Schaffung eines Bewegungsraums in der Schule für einstündigen Sport = Musikraum, Umsetzung liegt bei den Lehrkräften; abhängig von der Zuteilung durch Schulamt</a:t>
            </a:r>
          </a:p>
          <a:p>
            <a:pPr marL="228600">
              <a:lnSpc>
                <a:spcPct val="107000"/>
              </a:lnSpc>
              <a:spcAft>
                <a:spcPts val="800"/>
              </a:spcAft>
            </a:pPr>
            <a:r>
              <a:rPr lang="de-DE" sz="1200" dirty="0">
                <a:latin typeface="Calibri" panose="020F0502020204030204" pitchFamily="34" charset="0"/>
                <a:ea typeface="Calibri" panose="020F0502020204030204" pitchFamily="34" charset="0"/>
                <a:cs typeface="Times New Roman" panose="02020603050405020304" pitchFamily="18" charset="0"/>
              </a:rPr>
              <a:t>- Sport im Freien im Sommer</a:t>
            </a:r>
          </a:p>
          <a:p>
            <a:pPr>
              <a:lnSpc>
                <a:spcPct val="107000"/>
              </a:lnSpc>
              <a:spcAft>
                <a:spcPts val="800"/>
              </a:spcAft>
            </a:pPr>
            <a:r>
              <a:rPr lang="de-DE" sz="1200" b="1" dirty="0" smtClean="0">
                <a:latin typeface="Calibri" panose="020F0502020204030204" pitchFamily="34" charset="0"/>
                <a:ea typeface="Calibri" panose="020F0502020204030204" pitchFamily="34" charset="0"/>
                <a:cs typeface="Times New Roman" panose="02020603050405020304" pitchFamily="18" charset="0"/>
              </a:rPr>
              <a:t>3. Verkehrssituation</a:t>
            </a:r>
            <a:r>
              <a:rPr lang="de-DE" sz="1200" b="1" dirty="0">
                <a:latin typeface="Calibri" panose="020F0502020204030204" pitchFamily="34" charset="0"/>
                <a:ea typeface="Calibri" panose="020F0502020204030204" pitchFamily="34" charset="0"/>
                <a:cs typeface="Times New Roman" panose="02020603050405020304" pitchFamily="18" charset="0"/>
              </a:rPr>
              <a:t>, Anfahrt des Schulgeländes =&gt; Herr </a:t>
            </a:r>
            <a:r>
              <a:rPr lang="de-DE" sz="1200" b="1" dirty="0" smtClean="0">
                <a:latin typeface="Calibri" panose="020F0502020204030204" pitchFamily="34" charset="0"/>
                <a:ea typeface="Calibri" panose="020F0502020204030204" pitchFamily="34" charset="0"/>
                <a:cs typeface="Times New Roman" panose="02020603050405020304" pitchFamily="18" charset="0"/>
              </a:rPr>
              <a:t>Miehle PI Gersthofen (Plan darf nicht auf Homepage veröffentlicht werden)</a:t>
            </a:r>
          </a:p>
          <a:p>
            <a:pPr>
              <a:lnSpc>
                <a:spcPct val="107000"/>
              </a:lnSpc>
              <a:spcAft>
                <a:spcPts val="800"/>
              </a:spcAft>
            </a:pPr>
            <a:r>
              <a:rPr lang="de-DE" sz="1200" b="1" dirty="0" smtClean="0">
                <a:latin typeface="Calibri" panose="020F0502020204030204" pitchFamily="34" charset="0"/>
                <a:ea typeface="Calibri" panose="020F0502020204030204" pitchFamily="34" charset="0"/>
                <a:cs typeface="Times New Roman" panose="02020603050405020304" pitchFamily="18" charset="0"/>
              </a:rPr>
              <a:t>-&gt; Hinweis: Plan und Verkehrsführung wird Ende August/Anfang September auch in der Presse veröffentlicht.</a:t>
            </a:r>
            <a:endParaRPr lang="de-DE"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smtClean="0">
                <a:latin typeface="Calibri" panose="020F0502020204030204" pitchFamily="34" charset="0"/>
                <a:ea typeface="Calibri" panose="020F0502020204030204" pitchFamily="34" charset="0"/>
                <a:cs typeface="Times New Roman" panose="02020603050405020304" pitchFamily="18" charset="0"/>
              </a:rPr>
              <a:t>4.</a:t>
            </a:r>
            <a:r>
              <a:rPr lang="de-DE" sz="1200" dirty="0" smtClean="0">
                <a:latin typeface="Calibri" panose="020F0502020204030204" pitchFamily="34" charset="0"/>
                <a:ea typeface="Calibri" panose="020F0502020204030204" pitchFamily="34" charset="0"/>
                <a:cs typeface="Times New Roman" panose="02020603050405020304" pitchFamily="18" charset="0"/>
              </a:rPr>
              <a:t> </a:t>
            </a:r>
            <a:r>
              <a:rPr lang="de-DE" sz="1200" b="1" dirty="0" smtClean="0">
                <a:latin typeface="Calibri" panose="020F0502020204030204" pitchFamily="34" charset="0"/>
                <a:ea typeface="Calibri" panose="020F0502020204030204" pitchFamily="34" charset="0"/>
                <a:cs typeface="Times New Roman" panose="02020603050405020304" pitchFamily="18" charset="0"/>
              </a:rPr>
              <a:t>Information </a:t>
            </a:r>
            <a:r>
              <a:rPr lang="de-DE" sz="1200" b="1" dirty="0">
                <a:latin typeface="Calibri" panose="020F0502020204030204" pitchFamily="34" charset="0"/>
                <a:ea typeface="Calibri" panose="020F0502020204030204" pitchFamily="34" charset="0"/>
                <a:cs typeface="Times New Roman" panose="02020603050405020304" pitchFamily="18" charset="0"/>
              </a:rPr>
              <a:t>über den Stand der Bauarbeiten</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de-DE" sz="1200" dirty="0">
                <a:latin typeface="Calibri" panose="020F0502020204030204" pitchFamily="34" charset="0"/>
                <a:ea typeface="Calibri" panose="020F0502020204030204" pitchFamily="34" charset="0"/>
                <a:cs typeface="Times New Roman" panose="02020603050405020304" pitchFamily="18" charset="0"/>
              </a:rPr>
              <a:t>Stellwand</a:t>
            </a:r>
          </a:p>
          <a:p>
            <a:pPr marL="342900" lvl="0" indent="-342900">
              <a:lnSpc>
                <a:spcPct val="107000"/>
              </a:lnSpc>
              <a:spcAft>
                <a:spcPts val="0"/>
              </a:spcAft>
              <a:buFont typeface="Calibri" panose="020F0502020204030204" pitchFamily="34" charset="0"/>
              <a:buChar char="-"/>
            </a:pPr>
            <a:r>
              <a:rPr lang="de-DE" sz="1200" dirty="0">
                <a:latin typeface="Calibri" panose="020F0502020204030204" pitchFamily="34" charset="0"/>
                <a:ea typeface="Calibri" panose="020F0502020204030204" pitchFamily="34" charset="0"/>
                <a:cs typeface="Times New Roman" panose="02020603050405020304" pitchFamily="18" charset="0"/>
              </a:rPr>
              <a:t>Expertenteam (Architekten informieren ältere Schüler, diese geben Infos an die anderen weiter)</a:t>
            </a:r>
          </a:p>
          <a:p>
            <a:pPr marL="342900" lvl="0" indent="-342900">
              <a:lnSpc>
                <a:spcPct val="107000"/>
              </a:lnSpc>
              <a:spcAft>
                <a:spcPts val="0"/>
              </a:spcAft>
              <a:buFont typeface="Calibri" panose="020F0502020204030204" pitchFamily="34" charset="0"/>
              <a:buChar char="-"/>
            </a:pPr>
            <a:r>
              <a:rPr lang="de-DE" sz="1200" dirty="0">
                <a:latin typeface="Calibri" panose="020F0502020204030204" pitchFamily="34" charset="0"/>
                <a:ea typeface="Calibri" panose="020F0502020204030204" pitchFamily="34" charset="0"/>
                <a:cs typeface="Times New Roman" panose="02020603050405020304" pitchFamily="18" charset="0"/>
              </a:rPr>
              <a:t>Künstlerische Gestaltung des Bauzauns</a:t>
            </a:r>
          </a:p>
          <a:p>
            <a:pPr marL="342900" lvl="0" indent="-342900">
              <a:lnSpc>
                <a:spcPct val="107000"/>
              </a:lnSpc>
              <a:spcAft>
                <a:spcPts val="800"/>
              </a:spcAft>
              <a:buFont typeface="Calibri" panose="020F0502020204030204" pitchFamily="34" charset="0"/>
              <a:buChar char="-"/>
            </a:pPr>
            <a:r>
              <a:rPr lang="de-DE" sz="12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011439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chtiges Ereignis">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TM04033927[[fn=Wichtiges Ereignis]]</Template>
  <TotalTime>0</TotalTime>
  <Words>297</Words>
  <Application>Microsoft Office PowerPoint</Application>
  <PresentationFormat>Breitbild</PresentationFormat>
  <Paragraphs>25</Paragraphs>
  <Slides>6</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6</vt:i4>
      </vt:variant>
    </vt:vector>
  </HeadingPairs>
  <TitlesOfParts>
    <vt:vector size="12" baseType="lpstr">
      <vt:lpstr>Arial</vt:lpstr>
      <vt:lpstr>Calibri</vt:lpstr>
      <vt:lpstr>Impact</vt:lpstr>
      <vt:lpstr>Times New Roman</vt:lpstr>
      <vt:lpstr>Wichtiges Ereignis</vt:lpstr>
      <vt:lpstr>Acrobat Document</vt:lpstr>
      <vt:lpstr>Herzlich willkommen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Seiler Barbara</dc:creator>
  <cp:lastModifiedBy>Schwarz Bernadette</cp:lastModifiedBy>
  <cp:revision>7</cp:revision>
  <dcterms:created xsi:type="dcterms:W3CDTF">2023-06-13T09:57:48Z</dcterms:created>
  <dcterms:modified xsi:type="dcterms:W3CDTF">2023-07-14T10:10:51Z</dcterms:modified>
</cp:coreProperties>
</file>